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fntdata" ContentType="application/x-fontdata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7"/>
  </p:notesMasterIdLst>
  <p:sldIdLst>
    <p:sldId id="256" r:id="rId23"/>
    <p:sldId id="257" r:id="rId24"/>
    <p:sldId id="258" r:id="rId25"/>
    <p:sldId id="259" r:id="rId26"/>
    <p:sldId id="260" r:id="rId30"/>
    <p:sldId id="261" r:id="rId32"/>
    <p:sldId id="262" r:id="rId34"/>
    <p:sldId id="263" r:id="rId36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ebas Neue Cyrillic" charset="1" panose="02000506000000020004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  <p:embeddedFont>
      <p:font typeface="Open Sans Bold Italics" charset="1" panose="020B0806030504020204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6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600000000000000"/>
      <p:regular r:id="rId20"/>
    </p:embeddedFont>
    <p:embeddedFont>
      <p:font typeface="Montaser Arabic extraLight" charset="1" panose="00000300000000000000"/>
      <p:regular r:id="rId21"/>
    </p:embeddedFont>
    <p:embeddedFont>
      <p:font typeface="Montaser Arabic extraLight Bold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slide" Target="slides/slide4.xml"/><Relationship Id="rId39" Type="http://schemas.openxmlformats.org/officeDocument/2006/relationships/slide" Target="slides/slide10.xml"/><Relationship Id="rId21" Type="http://schemas.openxmlformats.org/officeDocument/2006/relationships/font" Target="fonts/font21.fntdata"/><Relationship Id="rId34" Type="http://schemas.openxmlformats.org/officeDocument/2006/relationships/slide" Target="slides/slide7.xml"/><Relationship Id="rId42" Type="http://schemas.openxmlformats.org/officeDocument/2006/relationships/slide" Target="slides/slide13.xml"/><Relationship Id="rId47" Type="http://schemas.openxmlformats.org/officeDocument/2006/relationships/slide" Target="slides/slide18.xml"/><Relationship Id="rId50" Type="http://schemas.openxmlformats.org/officeDocument/2006/relationships/slide" Target="slides/slide21.xml"/><Relationship Id="rId55" Type="http://schemas.openxmlformats.org/officeDocument/2006/relationships/customXml" Target="../customXml/item2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notesSlide" Target="notesSlides/notesSlide1.xml"/><Relationship Id="rId11" Type="http://schemas.openxmlformats.org/officeDocument/2006/relationships/font" Target="fonts/font11.fntdata"/><Relationship Id="rId24" Type="http://schemas.openxmlformats.org/officeDocument/2006/relationships/slide" Target="slides/slide2.xml"/><Relationship Id="rId32" Type="http://schemas.openxmlformats.org/officeDocument/2006/relationships/slide" Target="slides/slide6.xml"/><Relationship Id="rId37" Type="http://schemas.openxmlformats.org/officeDocument/2006/relationships/notesSlide" Target="notesSlides/notesSlide5.xml"/><Relationship Id="rId40" Type="http://schemas.openxmlformats.org/officeDocument/2006/relationships/slide" Target="slides/slide11.xml"/><Relationship Id="rId45" Type="http://schemas.openxmlformats.org/officeDocument/2006/relationships/slide" Target="slides/slide16.xml"/><Relationship Id="rId53" Type="http://schemas.openxmlformats.org/officeDocument/2006/relationships/slide" Target="slides/slide24.xml"/><Relationship Id="rId5" Type="http://schemas.openxmlformats.org/officeDocument/2006/relationships/tableStyles" Target="tableStyles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notesSlide" Target="notesSlides/notesSlide2.xml"/><Relationship Id="rId44" Type="http://schemas.openxmlformats.org/officeDocument/2006/relationships/slide" Target="slides/slide15.xml"/><Relationship Id="rId52" Type="http://schemas.openxmlformats.org/officeDocument/2006/relationships/slide" Target="slides/slide23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notesMaster" Target="notesMasters/notesMaster1.xml"/><Relationship Id="rId30" Type="http://schemas.openxmlformats.org/officeDocument/2006/relationships/slide" Target="slides/slide5.xml"/><Relationship Id="rId35" Type="http://schemas.openxmlformats.org/officeDocument/2006/relationships/notesSlide" Target="notesSlides/notesSlide4.xml"/><Relationship Id="rId4" Type="http://schemas.openxmlformats.org/officeDocument/2006/relationships/theme" Target="theme/theme1.xml"/><Relationship Id="rId43" Type="http://schemas.openxmlformats.org/officeDocument/2006/relationships/slide" Target="slides/slide14.xml"/><Relationship Id="rId48" Type="http://schemas.openxmlformats.org/officeDocument/2006/relationships/slide" Target="slides/slide19.xml"/><Relationship Id="rId9" Type="http://schemas.openxmlformats.org/officeDocument/2006/relationships/font" Target="fonts/font9.fntdata"/><Relationship Id="rId56" Type="http://schemas.openxmlformats.org/officeDocument/2006/relationships/customXml" Target="../customXml/item3.xml"/><Relationship Id="rId51" Type="http://schemas.openxmlformats.org/officeDocument/2006/relationships/slide" Target="slides/slide22.xml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slide" Target="slides/slide3.xml"/><Relationship Id="rId33" Type="http://schemas.openxmlformats.org/officeDocument/2006/relationships/notesSlide" Target="notesSlides/notesSlide3.xml"/><Relationship Id="rId38" Type="http://schemas.openxmlformats.org/officeDocument/2006/relationships/slide" Target="slides/slide9.xml"/><Relationship Id="rId46" Type="http://schemas.openxmlformats.org/officeDocument/2006/relationships/slide" Target="slides/slide17.xml"/><Relationship Id="rId20" Type="http://schemas.openxmlformats.org/officeDocument/2006/relationships/font" Target="fonts/font20.fntdata"/><Relationship Id="rId41" Type="http://schemas.openxmlformats.org/officeDocument/2006/relationships/slide" Target="slides/slide12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Relationship Id="rId15" Type="http://schemas.openxmlformats.org/officeDocument/2006/relationships/font" Target="fonts/font15.fntdata"/><Relationship Id="rId23" Type="http://schemas.openxmlformats.org/officeDocument/2006/relationships/slide" Target="slides/slide1.xml"/><Relationship Id="rId28" Type="http://schemas.openxmlformats.org/officeDocument/2006/relationships/theme" Target="theme/theme2.xml"/><Relationship Id="rId36" Type="http://schemas.openxmlformats.org/officeDocument/2006/relationships/slide" Target="slides/slide8.xml"/><Relationship Id="rId49" Type="http://schemas.openxmlformats.org/officeDocument/2006/relationships/slide" Target="slides/slide20.xml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En effet, certaines personnes sont incapables d’attendre leur visite médicale vu la gravité de leur diagnostic et leur pronostic vital mis en jeu.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 kmelet def de e-santé :  voire celui de la population à laquelle il appartient”. La plupart des “e”: e-commerce, e-carte postale, e-billets, etc., ne sont que la transposition sur Internet d’une pratique ancienne.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bkiyet .3 : l’avantage étant un accès simplifié et des services personnalisés afin d’effectuer soi-même un suivi (vécu de la maladie, symptômes, effets indésirables, etc.)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big data : exp ..À titre d’exemple, IBM a développé une structure informatique nommée Watson qui fut d’abord utilisée pour jouer à “Questions pour un champion”! Il aide aujourd’hui des oncologues à trouver des cas similaires à un cas patient donné. Google s’y met aussi : si on indique des symptômes, Google signale les pathologies en lien avec ces symptômes.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kmelet simplybook :  Google, Facebook, site Web Instagram. Ses services sont disponibles dans plus de 200 pays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kmelet practo : Outre la prise de rendez-vous chez le médecin, Practo permet aux clients de commander des médicaments et des produits de santé.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kmelet proposition : Grâce à cette interface, les patients gagnent plus de temps entre les consultations  surtout </a:t>
            </a:r>
          </a:p>
          <a:p>
            <a:pPr lvl="0"/>
            <a:r>
              <a:rPr lang="en-US"/>
              <a:t>en cas de maladies graves aigues.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svg" Type="http://schemas.openxmlformats.org/officeDocument/2006/relationships/image"/><Relationship Id="rId4" Target="../media/image3.svg" Type="http://schemas.openxmlformats.org/officeDocument/2006/relationships/image"/><Relationship Id="rId5" Target="../media/image4.svg" Type="http://schemas.openxmlformats.org/officeDocument/2006/relationships/image"/><Relationship Id="rId6" Target="../media/image5.svg" Type="http://schemas.openxmlformats.org/officeDocument/2006/relationships/image"/><Relationship Id="rId7" Target="../media/image6.sv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7000"/>
          </a:blip>
          <a:srcRect l="30904" t="0" r="30904" b="0"/>
          <a:stretch>
            <a:fillRect/>
          </a:stretch>
        </p:blipFill>
        <p:spPr>
          <a:xfrm flipH="false" flipV="false" rot="0">
            <a:off x="3803" y="-125924"/>
            <a:ext cx="5963335" cy="1041292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929555" y="0"/>
            <a:ext cx="5125806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3545397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7055361" y="618951"/>
            <a:ext cx="7246794" cy="214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problématique</a:t>
            </a:r>
          </a:p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 état de l'art</a:t>
            </a:r>
          </a:p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   proposition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1731" y="1214988"/>
            <a:ext cx="367251" cy="6823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01194" y="1214988"/>
            <a:ext cx="544772" cy="6334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51731" y="3831749"/>
            <a:ext cx="524193" cy="61868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68102" y="3831749"/>
            <a:ext cx="604059" cy="61868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92537" y="6553551"/>
            <a:ext cx="493288" cy="58220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73580" y="6553551"/>
            <a:ext cx="498580" cy="582206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43091" y="1257300"/>
            <a:ext cx="4201912" cy="1783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3200">
                <a:solidFill>
                  <a:srgbClr val="FFFFFF"/>
                </a:solidFill>
                <a:latin typeface="Bebas Neue Cyrillic"/>
              </a:rPr>
              <a:t>plan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5361" y="3838575"/>
            <a:ext cx="3794934" cy="1093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conception </a:t>
            </a:r>
          </a:p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 architecture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98026" y="1156581"/>
            <a:ext cx="6166283" cy="1081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4173">
                <a:solidFill>
                  <a:srgbClr val="FFFFFF"/>
                </a:solidFill>
                <a:latin typeface="Bebas Neue Cyrillic"/>
              </a:rPr>
              <a:t>organisation</a:t>
            </a:r>
          </a:p>
          <a:p>
            <a:pPr>
              <a:lnSpc>
                <a:spcPts val="4173"/>
              </a:lnSpc>
            </a:pPr>
            <a:r>
              <a:rPr lang="en-US" sz="4173">
                <a:solidFill>
                  <a:srgbClr val="FFFFFF"/>
                </a:solidFill>
                <a:latin typeface="Bebas Neue Cyrillic"/>
              </a:rPr>
              <a:t>  </a:t>
            </a:r>
            <a:r>
              <a:rPr lang="en-US" sz="4173">
                <a:solidFill>
                  <a:srgbClr val="FFFFFF"/>
                </a:solidFill>
                <a:latin typeface="Bebas Neue Cyrillic"/>
              </a:rPr>
              <a:t>gestion du projet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5361" y="6620226"/>
            <a:ext cx="7246794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réalisation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8026" y="3898424"/>
            <a:ext cx="7246794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ingénierie data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98026" y="6594601"/>
            <a:ext cx="7246794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conclusion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00322" y="578187"/>
            <a:ext cx="14383427" cy="970881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337289" y="7587304"/>
            <a:ext cx="4446943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10606" y="-391122"/>
            <a:ext cx="15177394" cy="11696700"/>
          </a:xfrm>
          <a:prstGeom prst="rect">
            <a:avLst/>
          </a:prstGeom>
          <a:solidFill>
            <a:srgbClr val="024EEF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-321794" y="342523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081420" y="2226358"/>
            <a:ext cx="1925452" cy="1925444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74" r="-174" t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436381" y="2226358"/>
            <a:ext cx="1925452" cy="192544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5238" r="-25238" t="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797374" y="2179009"/>
            <a:ext cx="1902591" cy="1902584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4" b="-2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081420" y="5676900"/>
            <a:ext cx="1925452" cy="1925444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329" b="-329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436381" y="5676900"/>
            <a:ext cx="1925452" cy="1925444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62500" b="-6250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4048834" y="5676900"/>
            <a:ext cx="1925452" cy="1925444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40634" r="-40634" t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626102" y="4323983"/>
            <a:ext cx="2836088" cy="1133245"/>
            <a:chOff x="0" y="0"/>
            <a:chExt cx="3781450" cy="1510993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Hamdi JAAFAR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Conception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017163" y="4323983"/>
            <a:ext cx="2836088" cy="1133245"/>
            <a:chOff x="0" y="0"/>
            <a:chExt cx="3781450" cy="151099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MOHAMED KARAA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BackEnd 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30625" y="4323983"/>
            <a:ext cx="2836088" cy="1133245"/>
            <a:chOff x="0" y="0"/>
            <a:chExt cx="3781450" cy="151099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GHAZI TOUNSI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Chef Projet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704906" y="7829183"/>
            <a:ext cx="2836088" cy="1133245"/>
            <a:chOff x="0" y="0"/>
            <a:chExt cx="3781450" cy="151099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NOUHA ZOUAGHU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FrontEnd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281259" y="7829183"/>
            <a:ext cx="2836088" cy="1133245"/>
            <a:chOff x="0" y="0"/>
            <a:chExt cx="3781450" cy="151099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RAED RADDADI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ingénierie data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797374" y="7829183"/>
            <a:ext cx="2836088" cy="2078688"/>
            <a:chOff x="0" y="0"/>
            <a:chExt cx="3781450" cy="2771584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AZER KSOURI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924431"/>
              <a:ext cx="3781450" cy="1847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  <a:r>
                <a:rPr lang="en-US" sz="2697">
                  <a:solidFill>
                    <a:srgbClr val="FFFFFF"/>
                  </a:solidFill>
                  <a:latin typeface="Montserrat"/>
                </a:rPr>
                <a:t>Communication et gestion de projet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601336" y="470455"/>
            <a:ext cx="8195935" cy="1708554"/>
            <a:chOff x="0" y="0"/>
            <a:chExt cx="10927913" cy="227807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123825"/>
              <a:ext cx="10927913" cy="1307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63"/>
                </a:lnSpc>
              </a:pPr>
              <a:r>
                <a:rPr lang="en-US" sz="7063">
                  <a:solidFill>
                    <a:srgbClr val="FFFFFF"/>
                  </a:solidFill>
                  <a:latin typeface="Bebas Neue Cyrillic"/>
                </a:rPr>
                <a:t>distribution des taches 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558357" y="1810585"/>
              <a:ext cx="8369556" cy="467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707236"/>
            <a:ext cx="7435548" cy="4306256"/>
            <a:chOff x="0" y="0"/>
            <a:chExt cx="9914063" cy="57416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14325"/>
              <a:ext cx="9914063" cy="3973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2000">
                  <a:solidFill>
                    <a:srgbClr val="024EEF"/>
                  </a:solidFill>
                  <a:latin typeface="Bebas Neue Cyrillic"/>
                </a:rPr>
                <a:t>conception et architecture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08808"/>
              <a:ext cx="9117102" cy="103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08982" y="504938"/>
            <a:ext cx="3468737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Montserrat Classic"/>
              </a:rPr>
              <a:t>Médecin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41849" y="504938"/>
            <a:ext cx="2749302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Montserrat Classic"/>
              </a:rPr>
              <a:t>Patient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82300" y="2169385"/>
            <a:ext cx="8468400" cy="77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Créer un compte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Documenter analyses ainsi que toutes tes maladies 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Voir tous les rendez-vous disponibles et prendre un selon les dates disponibles du médecin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Prendre un selon la disponibilité du médecin</a:t>
            </a:r>
          </a:p>
          <a:p>
            <a:pPr>
              <a:lnSpc>
                <a:spcPts val="61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09150" y="3045460"/>
            <a:ext cx="8468400" cy="6212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Créer un compte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Mettre en ligne toutes les dates selon votre disponibilité  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Montserrat"/>
              </a:rPr>
              <a:t>* Mettre en ligne pour chaque patient tous les ordonnances nécessaires </a:t>
            </a:r>
          </a:p>
          <a:p>
            <a:pPr>
              <a:lnSpc>
                <a:spcPts val="6159"/>
              </a:lnSpc>
            </a:pPr>
          </a:p>
          <a:p>
            <a:pPr>
              <a:lnSpc>
                <a:spcPts val="61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21186" y="1613200"/>
            <a:ext cx="7022814" cy="311637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56575" y="1630757"/>
            <a:ext cx="7022814" cy="30988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556575" y="5404685"/>
            <a:ext cx="7022814" cy="306370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54358" y="5334662"/>
            <a:ext cx="5583585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aser Arabic extraLight"/>
              </a:rPr>
              <a:t>Les 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Montaser Arabic extraLight"/>
              </a:rPr>
              <a:t>interfaces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707236"/>
            <a:ext cx="7435548" cy="4306256"/>
            <a:chOff x="0" y="0"/>
            <a:chExt cx="9914063" cy="574167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14325"/>
              <a:ext cx="9914063" cy="3973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2000">
                  <a:solidFill>
                    <a:srgbClr val="024EEF"/>
                  </a:solidFill>
                  <a:latin typeface="Bebas Neue Cyrillic"/>
                </a:rPr>
                <a:t>ingénierie data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08808"/>
              <a:ext cx="9117102" cy="103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15777" y="0"/>
            <a:ext cx="12489711" cy="1052258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1702" y="336704"/>
            <a:ext cx="9875338" cy="1975381"/>
            <a:chOff x="0" y="0"/>
            <a:chExt cx="13167118" cy="26338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3167118" cy="1123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024EEF"/>
                  </a:solidFill>
                  <a:latin typeface="Bebas Neue Cyrillic"/>
                </a:rPr>
                <a:t>DIAGRAMME DE CAS D'utilisation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082582" y="1855908"/>
              <a:ext cx="10084536" cy="777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446643" y="255086"/>
            <a:ext cx="12448360" cy="1003191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1702" y="336704"/>
            <a:ext cx="9875338" cy="1975381"/>
            <a:chOff x="0" y="0"/>
            <a:chExt cx="13167118" cy="263384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3167118" cy="1123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6000">
                  <a:solidFill>
                    <a:srgbClr val="024EEF"/>
                  </a:solidFill>
                  <a:latin typeface="Bebas Neue Cyrillic"/>
                </a:rPr>
                <a:t>DIAGRAMME DE Classe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082582" y="1855908"/>
              <a:ext cx="10084536" cy="777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024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6235" y="-220213"/>
            <a:ext cx="1283566" cy="10777779"/>
          </a:xfrm>
          <a:prstGeom prst="rect">
            <a:avLst/>
          </a:prstGeom>
          <a:solidFill>
            <a:srgbClr val="024EEF">
              <a:alpha val="78823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708452" y="3210161"/>
            <a:ext cx="7435548" cy="3723993"/>
            <a:chOff x="0" y="0"/>
            <a:chExt cx="9914063" cy="49653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09550"/>
              <a:ext cx="9914063" cy="2228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000"/>
                </a:lnSpc>
              </a:pPr>
              <a:r>
                <a:rPr lang="en-US" sz="12000">
                  <a:solidFill>
                    <a:srgbClr val="FFFFFF"/>
                  </a:solidFill>
                  <a:latin typeface="Bebas Neue Cyrillic"/>
                </a:rPr>
                <a:t>réalisation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87391"/>
              <a:ext cx="8320141" cy="777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-5400000">
            <a:off x="3230810" y="51230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-5733176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8" id="8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FF5757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7291" y="1478081"/>
            <a:ext cx="15893418" cy="73308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10606" y="-704850"/>
            <a:ext cx="15177394" cy="11696700"/>
          </a:xfrm>
          <a:prstGeom prst="rect">
            <a:avLst/>
          </a:prstGeom>
          <a:solidFill>
            <a:srgbClr val="024EEF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028700" y="9591675"/>
            <a:ext cx="16230600" cy="79647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-321794" y="342523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081420" y="2226358"/>
            <a:ext cx="1925452" cy="192544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48" r="0" t="0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436381" y="2226358"/>
            <a:ext cx="1925452" cy="1925444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8542" r="-41934" t="0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3797374" y="2179009"/>
            <a:ext cx="1902591" cy="1902584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24" b="-2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81420" y="5676900"/>
            <a:ext cx="1925452" cy="1925444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329" b="-329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436381" y="5676900"/>
            <a:ext cx="1925452" cy="1925444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47322" b="-77678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048834" y="5676900"/>
            <a:ext cx="1925452" cy="1925444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67954" r="-13313" t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258006" y="522605"/>
            <a:ext cx="13078735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00"/>
              </a:lnSpc>
            </a:pPr>
            <a:r>
              <a:rPr lang="en-US" sz="8800" spc="272">
                <a:solidFill>
                  <a:srgbClr val="FFFFFF"/>
                </a:solidFill>
                <a:latin typeface="Bebas Neue Cyrillic"/>
              </a:rPr>
              <a:t>LES mEMBRes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626102" y="4323983"/>
            <a:ext cx="2836088" cy="1133245"/>
            <a:chOff x="0" y="0"/>
            <a:chExt cx="3781450" cy="151099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Hamdi JAAFAR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017163" y="4323983"/>
            <a:ext cx="2836088" cy="1133245"/>
            <a:chOff x="0" y="0"/>
            <a:chExt cx="3781450" cy="151099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MOHAMED KARAA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330625" y="4323983"/>
            <a:ext cx="2836088" cy="1133245"/>
            <a:chOff x="0" y="0"/>
            <a:chExt cx="3781450" cy="151099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GHAZI TOUNSI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704906" y="7829183"/>
            <a:ext cx="2836088" cy="1133245"/>
            <a:chOff x="0" y="0"/>
            <a:chExt cx="3781450" cy="151099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NOUHA ZOUAGHU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281259" y="7829183"/>
            <a:ext cx="2836088" cy="1133245"/>
            <a:chOff x="0" y="0"/>
            <a:chExt cx="3781450" cy="1510993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RAED RADDADI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797374" y="7829183"/>
            <a:ext cx="2836088" cy="1133245"/>
            <a:chOff x="0" y="0"/>
            <a:chExt cx="3781450" cy="151099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57150"/>
              <a:ext cx="3781450" cy="65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40"/>
                </a:lnSpc>
              </a:pPr>
              <a:r>
                <a:rPr lang="en-US" sz="3540">
                  <a:solidFill>
                    <a:srgbClr val="1E1E1E"/>
                  </a:solidFill>
                  <a:latin typeface="Bebas Neue Cyrillic"/>
                </a:rPr>
                <a:t>AZER KSOURI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24431"/>
              <a:ext cx="3781450" cy="586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6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00858" y="1675379"/>
            <a:ext cx="16086284" cy="73996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70292" y="1420028"/>
            <a:ext cx="16189008" cy="74469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9919" y="1371833"/>
            <a:ext cx="16488163" cy="75433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400656"/>
            <a:ext cx="7435548" cy="2919416"/>
            <a:chOff x="0" y="0"/>
            <a:chExt cx="9914063" cy="38925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14325"/>
              <a:ext cx="9914063" cy="2124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920"/>
                </a:lnSpc>
              </a:pPr>
              <a:r>
                <a:rPr lang="en-US" sz="12000">
                  <a:solidFill>
                    <a:srgbClr val="024EEF"/>
                  </a:solidFill>
                  <a:latin typeface="Bebas Neue Cyrillic"/>
                </a:rPr>
                <a:t>CONCLUSION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59688"/>
              <a:ext cx="9117102" cy="1032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23489" y="4794418"/>
            <a:ext cx="4064511" cy="54925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5556" y="1208535"/>
            <a:ext cx="13887933" cy="608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5771">
                <a:solidFill>
                  <a:srgbClr val="FFFFFF"/>
                </a:solidFill>
                <a:latin typeface="Montaser Arabic extraLight"/>
              </a:rPr>
              <a:t>Avec ce service, on a visé à faciliter les choses, d'une part pour les médecins par l'organisation des rendez-vous en ligne et d'autre part pour les patients par les faire gagner du temps tout en prenant des rendez-vous facilement ..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35556" y="1028700"/>
            <a:ext cx="13887933" cy="6709925"/>
            <a:chOff x="0" y="0"/>
            <a:chExt cx="4697893" cy="226977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697893" cy="2269777"/>
            </a:xfrm>
            <a:custGeom>
              <a:avLst/>
              <a:gdLst/>
              <a:ahLst/>
              <a:cxnLst/>
              <a:rect r="r" b="b" t="t" l="l"/>
              <a:pathLst>
                <a:path h="2269777" w="4697893">
                  <a:moveTo>
                    <a:pt x="0" y="0"/>
                  </a:moveTo>
                  <a:lnTo>
                    <a:pt x="0" y="2269777"/>
                  </a:lnTo>
                  <a:lnTo>
                    <a:pt x="4697893" y="2269777"/>
                  </a:lnTo>
                  <a:lnTo>
                    <a:pt x="4697893" y="0"/>
                  </a:lnTo>
                  <a:lnTo>
                    <a:pt x="0" y="0"/>
                  </a:lnTo>
                  <a:close/>
                  <a:moveTo>
                    <a:pt x="4636933" y="2208817"/>
                  </a:moveTo>
                  <a:lnTo>
                    <a:pt x="59690" y="2208817"/>
                  </a:lnTo>
                  <a:lnTo>
                    <a:pt x="59690" y="59690"/>
                  </a:lnTo>
                  <a:lnTo>
                    <a:pt x="4636933" y="59690"/>
                  </a:lnTo>
                  <a:lnTo>
                    <a:pt x="4636933" y="220881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31999"/>
          </a:blip>
          <a:srcRect l="0" t="0" r="0" b="0"/>
          <a:stretch>
            <a:fillRect/>
          </a:stretch>
        </p:blipFill>
        <p:spPr>
          <a:xfrm flipH="false" flipV="false" rot="0">
            <a:off x="3657600" y="0"/>
            <a:ext cx="16120666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2809" y="3924030"/>
            <a:ext cx="5269543" cy="2042157"/>
            <a:chOff x="0" y="0"/>
            <a:chExt cx="7026058" cy="272287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09550"/>
              <a:ext cx="7026058" cy="14827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09"/>
                </a:lnSpc>
              </a:pPr>
              <a:r>
                <a:rPr lang="en-US" sz="8362">
                  <a:solidFill>
                    <a:srgbClr val="024EEF"/>
                  </a:solidFill>
                  <a:latin typeface="Bebas Neue Cyrillic"/>
                </a:rPr>
                <a:t>Problématique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987285"/>
              <a:ext cx="6461254" cy="7355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42809" y="5305518"/>
            <a:ext cx="10000921" cy="1853783"/>
            <a:chOff x="0" y="0"/>
            <a:chExt cx="13334561" cy="247171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42875"/>
              <a:ext cx="13334561" cy="1410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63"/>
                </a:lnSpc>
              </a:pPr>
              <a:r>
                <a:rPr lang="en-US" sz="7663">
                  <a:solidFill>
                    <a:srgbClr val="024EEF"/>
                  </a:solidFill>
                  <a:latin typeface="Bebas Neue Cyrillic"/>
                </a:rPr>
                <a:t>ETAT DE L'art et existant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121782" y="1961248"/>
              <a:ext cx="10212779" cy="510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27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8016" y="6669276"/>
            <a:ext cx="4759168" cy="2111606"/>
            <a:chOff x="0" y="0"/>
            <a:chExt cx="6345557" cy="281547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52400"/>
              <a:ext cx="6345557" cy="16164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729"/>
                </a:lnSpc>
              </a:pPr>
              <a:r>
                <a:rPr lang="en-US" sz="8729">
                  <a:solidFill>
                    <a:srgbClr val="024EEF"/>
                  </a:solidFill>
                  <a:latin typeface="Bebas Neue Cyrillic"/>
                </a:rPr>
                <a:t>proposition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85572" y="2238243"/>
              <a:ext cx="4859985" cy="57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107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24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556235" y="-220213"/>
            <a:ext cx="1283566" cy="10777779"/>
          </a:xfrm>
          <a:prstGeom prst="rect">
            <a:avLst/>
          </a:prstGeom>
          <a:solidFill>
            <a:srgbClr val="024EEF">
              <a:alpha val="78823"/>
            </a:srgbClr>
          </a:solidFill>
        </p:spPr>
      </p:sp>
      <p:sp>
        <p:nvSpPr>
          <p:cNvPr name="AutoShape 3" id="3"/>
          <p:cNvSpPr/>
          <p:nvPr/>
        </p:nvSpPr>
        <p:spPr>
          <a:xfrm rot="-5400000">
            <a:off x="3230810" y="51230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4" id="4"/>
          <p:cNvSpPr/>
          <p:nvPr/>
        </p:nvSpPr>
        <p:spPr>
          <a:xfrm rot="-5400000">
            <a:off x="-5733176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75248" y="2566303"/>
            <a:ext cx="7566660" cy="475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Le fait d’attendre pour une très longue durée de plusieurs jours, </a:t>
            </a:r>
            <a:r>
              <a:rPr lang="en-US" sz="3500">
                <a:solidFill>
                  <a:srgbClr val="FFFFFF"/>
                </a:solidFill>
                <a:latin typeface="Arimo"/>
              </a:rPr>
              <a:t>pour assister à un rendez-vous avec un tel médecin nous encourage à développer ce projet. 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900"/>
              </a:lnSpc>
            </a:pPr>
          </a:p>
          <a:p>
            <a:pPr>
              <a:lnSpc>
                <a:spcPts val="4200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375248" y="1437645"/>
            <a:ext cx="3985422" cy="1544509"/>
            <a:chOff x="0" y="0"/>
            <a:chExt cx="5313895" cy="205934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61925"/>
              <a:ext cx="5313895" cy="111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55"/>
                </a:lnSpc>
              </a:pPr>
              <a:r>
                <a:rPr lang="en-US" sz="6324">
                  <a:solidFill>
                    <a:srgbClr val="FFFFFF"/>
                  </a:solidFill>
                  <a:latin typeface="Bebas Neue Cyrillic"/>
                </a:rPr>
                <a:t>Problématique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507410"/>
              <a:ext cx="4886728" cy="551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0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752560" y="8654740"/>
            <a:ext cx="7116140" cy="34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3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2940" y="1542954"/>
            <a:ext cx="8481060" cy="1696481"/>
            <a:chOff x="0" y="0"/>
            <a:chExt cx="11308080" cy="22619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85725"/>
              <a:ext cx="11308080" cy="961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52"/>
                </a:lnSpc>
              </a:pPr>
              <a:r>
                <a:rPr lang="en-US" sz="5152">
                  <a:solidFill>
                    <a:srgbClr val="FFFFFF"/>
                  </a:solidFill>
                  <a:latin typeface="Bebas Neue Cyrillic"/>
                </a:rPr>
                <a:t>E-santé, c'est quoi 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2647358" y="1603290"/>
              <a:ext cx="8660722" cy="6586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0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2940" y="2305469"/>
            <a:ext cx="16962120" cy="1701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On peut définir l’e-santé comme “l’ensemble des technologies, relatives à Internet, utilisées par un individu, et éventuellement avec ses soignants, dans le but d’améliorer son état de santé,</a:t>
            </a:r>
          </a:p>
          <a:p>
            <a:pPr>
              <a:lnSpc>
                <a:spcPts val="45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043638" y="5323794"/>
            <a:ext cx="7563402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4829599" y="3584359"/>
            <a:ext cx="16962120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Les applications de e-santé 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2940" y="4461825"/>
            <a:ext cx="16962120" cy="501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 la diffusion d’informations :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 Il s’agit essentiellement de sites classiques d’information dits 1.0</a:t>
            </a:r>
          </a:p>
          <a:p>
            <a:pPr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 IOT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: Ce sont tous les objets électroniques qui permettent de suivre des paramètres du corps et de voir les données qui en résultent sur Internet, voire de les analyser et/ou de les comparer. </a:t>
            </a:r>
          </a:p>
          <a:p>
            <a:pPr marL="647700" indent="-323850" lvl="1">
              <a:lnSpc>
                <a:spcPts val="5009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les plateformes de suivi actif</a:t>
            </a:r>
            <a:r>
              <a:rPr lang="en-US" sz="3000" u="sng">
                <a:solidFill>
                  <a:srgbClr val="FFFFFF"/>
                </a:solidFill>
                <a:latin typeface="Open Sans Bold"/>
              </a:rPr>
              <a:t>: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 Ce sont des applications sur Internet qui proposent aux patients d’entretenir un “carnet de suivi” en ligne.</a:t>
            </a:r>
          </a:p>
          <a:p>
            <a:pPr>
              <a:lnSpc>
                <a:spcPts val="500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835657" y="446824"/>
            <a:ext cx="8537729" cy="1582564"/>
            <a:chOff x="0" y="0"/>
            <a:chExt cx="11383639" cy="211008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23825"/>
              <a:ext cx="11383639" cy="1201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42"/>
                </a:lnSpc>
              </a:pPr>
              <a:r>
                <a:rPr lang="en-US" sz="6542">
                  <a:solidFill>
                    <a:srgbClr val="024EEF"/>
                  </a:solidFill>
                  <a:latin typeface="Bebas Neue Cyrillic"/>
                </a:rPr>
                <a:t>ETAT DE L'art et existant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665048" y="1670356"/>
              <a:ext cx="8718592" cy="439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28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37289" y="7587304"/>
            <a:ext cx="4446943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2112" y="422325"/>
            <a:ext cx="16962120" cy="663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4.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  Big Data :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Le “big data” est l’ensemble des technologies qui permet de fouiller une grande   quantité d’informations et de découvrir des recoupements, là où la quantité d’informations serait excessive pour une analyse humaine. </a:t>
            </a:r>
          </a:p>
          <a:p>
            <a:pPr algn="just"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5.</a:t>
            </a:r>
            <a:r>
              <a:rPr lang="en-US" sz="3000">
                <a:solidFill>
                  <a:srgbClr val="FFFFFF"/>
                </a:solidFill>
                <a:latin typeface="Open Sans Bold"/>
              </a:rPr>
              <a:t>  la télésanté: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regroupe la télémédecine (téléconsultation : consultation en visioconférence ;</a:t>
            </a:r>
          </a:p>
          <a:p>
            <a:pPr>
              <a:lnSpc>
                <a:spcPts val="504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la télésurveillance : surveillance à distance d’un patient malade par des professionnels de santé  la téléexpertise : l’échange d’avis entre médecins) </a:t>
            </a:r>
          </a:p>
          <a:p>
            <a:pPr>
              <a:lnSpc>
                <a:spcPts val="588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 </a:t>
            </a:r>
          </a:p>
          <a:p>
            <a:pPr>
              <a:lnSpc>
                <a:spcPts val="5880"/>
              </a:lnSpc>
            </a:pPr>
          </a:p>
          <a:p>
            <a:pPr>
              <a:lnSpc>
                <a:spcPts val="58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337289" y="7587304"/>
            <a:ext cx="4446943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22112" y="2691714"/>
            <a:ext cx="16962120" cy="662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4EEF"/>
                </a:solidFill>
                <a:latin typeface="Open Sans"/>
              </a:rPr>
              <a:t>La plateforme ZocDoc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 agit comme un marché pour les médecins et les patients, aidant ces derniers à trouver un médecin et à planifier une consultation en ligne ou en personne. 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4EEF"/>
                </a:solidFill>
                <a:latin typeface="Open Sans"/>
              </a:rPr>
              <a:t>Practo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permet aux patients de prendre rendez-vous chez le médecin pour une consultation en ligne ou traditionnelle. 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24EEF"/>
                </a:solidFill>
                <a:latin typeface="Open Sans"/>
              </a:rPr>
              <a:t>simplybook - Medical and Health BCentre Booking software </a:t>
            </a:r>
            <a:r>
              <a:rPr lang="en-US" sz="3000">
                <a:solidFill>
                  <a:srgbClr val="FFFFFF"/>
                </a:solidFill>
                <a:latin typeface="Open Sans"/>
              </a:rPr>
              <a:t>Ce site web synchronise les calendriers personnels et professionnels et permet aux clients de trouver la clinique médicale ou l'établissement de soins à partir de plusieurs sources différentes.</a:t>
            </a:r>
          </a:p>
          <a:p>
            <a:pPr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Open Sans"/>
              </a:rPr>
              <a:t> </a:t>
            </a:r>
          </a:p>
          <a:p>
            <a:pPr>
              <a:lnSpc>
                <a:spcPts val="4900"/>
              </a:lnSpc>
            </a:pPr>
          </a:p>
          <a:p>
            <a:pPr>
              <a:lnSpc>
                <a:spcPts val="4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1070485" y="1501011"/>
            <a:ext cx="16962120" cy="59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5757"/>
                </a:solidFill>
                <a:latin typeface="Open Sans"/>
              </a:rPr>
              <a:t>Quelques produits qui servent le même objectif que notre projet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2940" y="1502229"/>
            <a:ext cx="16962120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Dans le cadre du project "Web Service", on a opté à créer une application permettant d’arranger les rendez-vous à priori et minimiser le temps d’attente.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62940" y="3209359"/>
            <a:ext cx="7379972" cy="542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Cette application permet pour : </a:t>
            </a:r>
          </a:p>
          <a:p>
            <a:pPr>
              <a:lnSpc>
                <a:spcPts val="5400"/>
              </a:lnSpc>
            </a:pPr>
          </a:p>
          <a:p>
            <a:pPr>
              <a:lnSpc>
                <a:spcPts val="5400"/>
              </a:lnSpc>
            </a:pPr>
            <a:r>
              <a:rPr lang="en-US" sz="3000">
                <a:solidFill>
                  <a:srgbClr val="FF5757"/>
                </a:solidFill>
                <a:latin typeface="Open Sans"/>
              </a:rPr>
              <a:t>Le Docteur :</a:t>
            </a:r>
          </a:p>
          <a:p>
            <a:pPr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  - Ajouter tous les horaires disponibles pour un rendez vous </a:t>
            </a:r>
          </a:p>
          <a:p>
            <a:pPr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 - Documenter toutes les analyses des clients</a:t>
            </a:r>
          </a:p>
          <a:p>
            <a:pPr>
              <a:lnSpc>
                <a:spcPts val="540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 - Ajouter la localisation de leurs cabinets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79328" y="3016954"/>
            <a:ext cx="7379972" cy="518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60"/>
              </a:lnSpc>
            </a:pPr>
          </a:p>
          <a:p>
            <a:pPr>
              <a:lnSpc>
                <a:spcPts val="5160"/>
              </a:lnSpc>
            </a:pPr>
          </a:p>
          <a:p>
            <a:pPr>
              <a:lnSpc>
                <a:spcPts val="5160"/>
              </a:lnSpc>
            </a:pPr>
            <a:r>
              <a:rPr lang="en-US" sz="3000">
                <a:solidFill>
                  <a:srgbClr val="FF5757"/>
                </a:solidFill>
                <a:latin typeface="Open Sans"/>
              </a:rPr>
              <a:t>Le Client :</a:t>
            </a:r>
          </a:p>
          <a:p>
            <a:pPr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 - Mettre en disponibilité tous leurs analyses, maladies et informations</a:t>
            </a:r>
          </a:p>
          <a:p>
            <a:pPr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- Décrocher un rendez-vous </a:t>
            </a:r>
          </a:p>
          <a:p>
            <a:pPr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- Noter les jours de vos rendez-vous </a:t>
            </a:r>
          </a:p>
          <a:p>
            <a:pPr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 - Parler en ligne avec votre docteur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62940" y="494802"/>
            <a:ext cx="3850764" cy="1708554"/>
            <a:chOff x="0" y="0"/>
            <a:chExt cx="5134352" cy="227807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3825"/>
              <a:ext cx="5134352" cy="1307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63"/>
                </a:lnSpc>
              </a:pPr>
              <a:r>
                <a:rPr lang="en-US" sz="7063">
                  <a:solidFill>
                    <a:srgbClr val="024EEF"/>
                  </a:solidFill>
                  <a:latin typeface="Bebas Neue Cyrillic"/>
                </a:rPr>
                <a:t>proposition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02014" y="1810585"/>
              <a:ext cx="3932338" cy="4674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1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8999"/>
          </a:blip>
          <a:srcRect l="0" t="0" r="0" b="0"/>
          <a:stretch>
            <a:fillRect/>
          </a:stretch>
        </p:blipFill>
        <p:spPr>
          <a:xfrm flipH="false" flipV="false" rot="0">
            <a:off x="-1028859" y="-104703"/>
            <a:ext cx="15582685" cy="1039170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446354" y="0"/>
            <a:ext cx="8093318" cy="10777779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5908806" y="9129268"/>
            <a:ext cx="1350494" cy="239015"/>
          </a:xfrm>
          <a:prstGeom prst="rect">
            <a:avLst/>
          </a:prstGeom>
          <a:solidFill>
            <a:srgbClr val="024EEF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1805669" y="6677984"/>
            <a:ext cx="4446943" cy="56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024EE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826416" y="1365404"/>
            <a:ext cx="6432884" cy="4351551"/>
            <a:chOff x="0" y="0"/>
            <a:chExt cx="8577178" cy="58020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09550"/>
              <a:ext cx="8577178" cy="41778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00"/>
                </a:lnSpc>
              </a:pPr>
              <a:r>
                <a:rPr lang="en-US" sz="11800">
                  <a:solidFill>
                    <a:srgbClr val="024EEF"/>
                  </a:solidFill>
                  <a:latin typeface="Bebas Neue Cyrillic"/>
                </a:rPr>
                <a:t>Gestion de Projet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08021" y="5024135"/>
              <a:ext cx="6569157" cy="777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12E06391EDE048AE292EBF55E62E19" ma:contentTypeVersion="7" ma:contentTypeDescription="Crée un document." ma:contentTypeScope="" ma:versionID="0fd291e0eea6ba67b7f1d25ae3555e7e">
  <xsd:schema xmlns:xsd="http://www.w3.org/2001/XMLSchema" xmlns:xs="http://www.w3.org/2001/XMLSchema" xmlns:p="http://schemas.microsoft.com/office/2006/metadata/properties" xmlns:ns2="66480182-c17e-401e-a707-483bf55c57ed" targetNamespace="http://schemas.microsoft.com/office/2006/metadata/properties" ma:root="true" ma:fieldsID="5cc5853f794bcc254ee4c2b4edda99d5" ns2:_="">
    <xsd:import namespace="66480182-c17e-401e-a707-483bf55c57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480182-c17e-401e-a707-483bf55c57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C68A24-FE7E-4788-B639-7E1E8087B91D}"/>
</file>

<file path=customXml/itemProps2.xml><?xml version="1.0" encoding="utf-8"?>
<ds:datastoreItem xmlns:ds="http://schemas.openxmlformats.org/officeDocument/2006/customXml" ds:itemID="{CC81F870-0F0F-4921-A82A-E0BE9E161D6C}"/>
</file>

<file path=customXml/itemProps3.xml><?xml version="1.0" encoding="utf-8"?>
<ds:datastoreItem xmlns:ds="http://schemas.openxmlformats.org/officeDocument/2006/customXml" ds:itemID="{0FC2DDF1-AD29-4545-B66C-C62377B2FAFA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Problematique</dc:title>
  <cp:revision>1</cp:revision>
  <dcterms:created xsi:type="dcterms:W3CDTF">2006-08-16T00:00:00Z</dcterms:created>
  <dcterms:modified xsi:type="dcterms:W3CDTF">2011-08-01T06:04:30Z</dcterms:modified>
  <dc:identifier>DAEameXxJWM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0x010100B912E06391EDE048AE292EBF55E62E19</vt:lpwstr>
  </property>
</Properties>
</file>